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57" r:id="rId4"/>
    <p:sldId id="258" r:id="rId5"/>
    <p:sldId id="259" r:id="rId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12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BD618D11-109B-4F0E-8EF3-FEC6A9BF29FA}" type="datetimeFigureOut">
              <a:rPr lang="fa-IR" smtClean="0"/>
              <a:t>1440/06/07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2263382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D618D11-109B-4F0E-8EF3-FEC6A9BF29FA}" type="datetimeFigureOut">
              <a:rPr lang="fa-IR" smtClean="0"/>
              <a:t>1440/06/07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343711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D618D11-109B-4F0E-8EF3-FEC6A9BF29FA}" type="datetimeFigureOut">
              <a:rPr lang="fa-IR" smtClean="0"/>
              <a:t>1440/06/07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843396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D618D11-109B-4F0E-8EF3-FEC6A9BF29FA}" type="datetimeFigureOut">
              <a:rPr lang="fa-IR" smtClean="0"/>
              <a:t>1440/06/07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3488759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618D11-109B-4F0E-8EF3-FEC6A9BF29FA}" type="datetimeFigureOut">
              <a:rPr lang="fa-IR" smtClean="0"/>
              <a:t>1440/06/07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2065337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BD618D11-109B-4F0E-8EF3-FEC6A9BF29FA}" type="datetimeFigureOut">
              <a:rPr lang="fa-IR" smtClean="0"/>
              <a:t>1440/06/07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50530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BD618D11-109B-4F0E-8EF3-FEC6A9BF29FA}" type="datetimeFigureOut">
              <a:rPr lang="fa-IR" smtClean="0"/>
              <a:t>1440/06/07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1383202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BD618D11-109B-4F0E-8EF3-FEC6A9BF29FA}" type="datetimeFigureOut">
              <a:rPr lang="fa-IR" smtClean="0"/>
              <a:t>1440/06/07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292198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18D11-109B-4F0E-8EF3-FEC6A9BF29FA}" type="datetimeFigureOut">
              <a:rPr lang="fa-IR" smtClean="0"/>
              <a:t>1440/06/07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76469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18D11-109B-4F0E-8EF3-FEC6A9BF29FA}" type="datetimeFigureOut">
              <a:rPr lang="fa-IR" smtClean="0"/>
              <a:t>1440/06/07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122314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18D11-109B-4F0E-8EF3-FEC6A9BF29FA}" type="datetimeFigureOut">
              <a:rPr lang="fa-IR" smtClean="0"/>
              <a:t>1440/06/07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867FE21-B047-4294-B822-0D9FE1B1BCCC}" type="slidenum">
              <a:rPr lang="fa-IR" smtClean="0"/>
              <a:t>‹#›</a:t>
            </a:fld>
            <a:endParaRPr lang="fa-IR"/>
          </a:p>
        </p:txBody>
      </p:sp>
    </p:spTree>
    <p:extLst>
      <p:ext uri="{BB962C8B-B14F-4D97-AF65-F5344CB8AC3E}">
        <p14:creationId xmlns:p14="http://schemas.microsoft.com/office/powerpoint/2010/main" val="3429520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D618D11-109B-4F0E-8EF3-FEC6A9BF29FA}" type="datetimeFigureOut">
              <a:rPr lang="fa-IR" smtClean="0"/>
              <a:t>1440/06/07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867FE21-B047-4294-B822-0D9FE1B1BCCC}" type="slidenum">
              <a:rPr lang="fa-IR" smtClean="0"/>
              <a:t>‹#›</a:t>
            </a:fld>
            <a:endParaRPr lang="fa-IR"/>
          </a:p>
        </p:txBody>
      </p:sp>
    </p:spTree>
    <p:extLst>
      <p:ext uri="{BB962C8B-B14F-4D97-AF65-F5344CB8AC3E}">
        <p14:creationId xmlns:p14="http://schemas.microsoft.com/office/powerpoint/2010/main" val="1028269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448050"/>
          </a:xfrm>
        </p:spPr>
        <p:style>
          <a:lnRef idx="1">
            <a:schemeClr val="accent1"/>
          </a:lnRef>
          <a:fillRef idx="2">
            <a:schemeClr val="accent1"/>
          </a:fillRef>
          <a:effectRef idx="1">
            <a:schemeClr val="accent1"/>
          </a:effectRef>
          <a:fontRef idx="minor">
            <a:schemeClr val="dk1"/>
          </a:fontRef>
        </p:style>
        <p:txBody>
          <a:bodyPr/>
          <a:lstStyle/>
          <a:p>
            <a:endParaRPr lang="fa-IR" dirty="0"/>
          </a:p>
        </p:txBody>
      </p:sp>
      <p:sp>
        <p:nvSpPr>
          <p:cNvPr id="3" name="Subtitle 2"/>
          <p:cNvSpPr>
            <a:spLocks noGrp="1"/>
          </p:cNvSpPr>
          <p:nvPr>
            <p:ph type="subTitle" idx="1"/>
          </p:nvPr>
        </p:nvSpPr>
        <p:spPr>
          <a:xfrm>
            <a:off x="685800" y="3886200"/>
            <a:ext cx="7772400" cy="2286000"/>
          </a:xfrm>
          <a:ln>
            <a:solidFill>
              <a:srgbClr val="FF0000"/>
            </a:solidFill>
          </a:ln>
        </p:spPr>
        <p:style>
          <a:lnRef idx="1">
            <a:schemeClr val="accent1"/>
          </a:lnRef>
          <a:fillRef idx="2">
            <a:schemeClr val="accent1"/>
          </a:fillRef>
          <a:effectRef idx="1">
            <a:schemeClr val="accent1"/>
          </a:effectRef>
          <a:fontRef idx="minor">
            <a:schemeClr val="dk1"/>
          </a:fontRef>
        </p:style>
        <p:txBody>
          <a:bodyPr/>
          <a:lstStyle/>
          <a:p>
            <a:endParaRPr lang="fa-IR" dirty="0" smtClean="0"/>
          </a:p>
          <a:p>
            <a:r>
              <a:rPr lang="fa-IR" sz="4000" b="1" dirty="0" smtClean="0">
                <a:solidFill>
                  <a:srgbClr val="FF0000"/>
                </a:solidFill>
              </a:rPr>
              <a:t>گزارش عملکرد شورای پیامگزاران سلامت </a:t>
            </a:r>
            <a:endParaRPr lang="fa-IR" sz="4000" b="1" dirty="0">
              <a:solidFill>
                <a:srgbClr val="FF0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52400"/>
            <a:ext cx="7772400" cy="3505200"/>
          </a:xfrm>
          <a:prstGeom prst="rect">
            <a:avLst/>
          </a:prstGeom>
          <a:noFill/>
          <a:ln w="9525">
            <a:solidFill>
              <a:schemeClr val="tx1"/>
            </a:solidFill>
            <a:miter lim="800000"/>
            <a:headEnd/>
            <a:tailEnd/>
          </a:ln>
          <a:effectLst>
            <a:glow rad="139700">
              <a:schemeClr val="accent2">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17639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fa-IR" b="1" dirty="0" smtClean="0">
                <a:cs typeface="B Nazanin" pitchFamily="2" charset="-78"/>
              </a:rPr>
              <a:t>اقدامات صورت گرفته در حوزه معاونت اجتماعی </a:t>
            </a:r>
            <a:endParaRPr lang="fa-IR" b="1" dirty="0">
              <a:cs typeface="B Nazanin" pitchFamily="2" charset="-78"/>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fa-IR" b="1" dirty="0" smtClean="0">
                <a:cs typeface="B Nazanin" pitchFamily="2" charset="-78"/>
              </a:rPr>
              <a:t>برگزاری کارگاه آموزشی در دو مرحله </a:t>
            </a:r>
          </a:p>
          <a:p>
            <a:r>
              <a:rPr lang="fa-IR" b="1" dirty="0" smtClean="0">
                <a:cs typeface="B Nazanin" pitchFamily="2" charset="-78"/>
              </a:rPr>
              <a:t>صدور ابلاغ جهت پیامگزاران سلامت با امضای ریاست دانشگاه وریئس سازمان /اداره </a:t>
            </a:r>
          </a:p>
          <a:p>
            <a:r>
              <a:rPr lang="fa-IR" b="1" dirty="0" smtClean="0">
                <a:cs typeface="B Nazanin" pitchFamily="2" charset="-78"/>
              </a:rPr>
              <a:t>مکاتبه با ادارات وسازمانها در خصور تشکیل پرونده الکترونیک  سلامت کارکنان در مراکز خدمات جامع سلامت </a:t>
            </a:r>
          </a:p>
          <a:p>
            <a:r>
              <a:rPr lang="fa-IR" b="1" smtClean="0">
                <a:cs typeface="B Nazanin" pitchFamily="2" charset="-78"/>
              </a:rPr>
              <a:t>برگزاری کارگاههای اموزشی توسط کارشناسان در سازمانها وادارات درخواست کننده </a:t>
            </a:r>
            <a:endParaRPr lang="fa-IR" b="1" dirty="0">
              <a:cs typeface="B Nazanin" pitchFamily="2" charset="-78"/>
            </a:endParaRPr>
          </a:p>
        </p:txBody>
      </p:sp>
    </p:spTree>
    <p:extLst>
      <p:ext uri="{BB962C8B-B14F-4D97-AF65-F5344CB8AC3E}">
        <p14:creationId xmlns:p14="http://schemas.microsoft.com/office/powerpoint/2010/main" val="3972720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a-IR" b="1" dirty="0" smtClean="0">
                <a:cs typeface="B Nazanin" pitchFamily="2" charset="-78"/>
              </a:rPr>
              <a:t>جلسه اول پیام گزاران شورای سلامت </a:t>
            </a:r>
            <a:endParaRPr lang="fa-IR" b="1" dirty="0">
              <a:cs typeface="B Nazanin" pitchFamily="2" charset="-78"/>
            </a:endParaRP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290350153"/>
              </p:ext>
            </p:extLst>
          </p:nvPr>
        </p:nvGraphicFramePr>
        <p:xfrm>
          <a:off x="4634318" y="1676400"/>
          <a:ext cx="4357281" cy="4724400"/>
        </p:xfrm>
        <a:graphic>
          <a:graphicData uri="http://schemas.openxmlformats.org/drawingml/2006/table">
            <a:tbl>
              <a:tblPr rtl="1" firstRow="1" firstCol="1" bandRow="1">
                <a:tableStyleId>{5C22544A-7EE6-4342-B048-85BDC9FD1C3A}</a:tableStyleId>
              </a:tblPr>
              <a:tblGrid>
                <a:gridCol w="69841"/>
                <a:gridCol w="417094"/>
                <a:gridCol w="639338"/>
                <a:gridCol w="745272"/>
                <a:gridCol w="1151404"/>
                <a:gridCol w="1264491"/>
                <a:gridCol w="69841"/>
              </a:tblGrid>
              <a:tr h="1778420">
                <a:tc>
                  <a:txBody>
                    <a:bodyPr/>
                    <a:lstStyle/>
                    <a:p>
                      <a:pPr algn="r" rtl="1">
                        <a:lnSpc>
                          <a:spcPct val="115000"/>
                        </a:lnSpc>
                        <a:spcAft>
                          <a:spcPts val="1000"/>
                        </a:spcAft>
                      </a:pPr>
                      <a:r>
                        <a:rPr lang="en-US" sz="600">
                          <a:effectLst/>
                        </a:rPr>
                        <a:t> </a:t>
                      </a:r>
                      <a:endParaRPr lang="en-US" sz="600">
                        <a:effectLst/>
                        <a:latin typeface="Calibri"/>
                        <a:ea typeface="Calibri"/>
                        <a:cs typeface="Arial"/>
                      </a:endParaRPr>
                    </a:p>
                  </a:txBody>
                  <a:tcPr marL="0" marR="0" marT="0" marB="0" anchor="ctr"/>
                </a:tc>
                <a:tc gridSpan="6">
                  <a:txBody>
                    <a:bodyPr/>
                    <a:lstStyle/>
                    <a:p>
                      <a:pPr algn="ctr" rtl="1">
                        <a:lnSpc>
                          <a:spcPts val="2100"/>
                        </a:lnSpc>
                        <a:spcAft>
                          <a:spcPts val="0"/>
                        </a:spcAft>
                      </a:pPr>
                      <a:r>
                        <a:rPr lang="fa-IR" sz="800" dirty="0">
                          <a:effectLst/>
                        </a:rPr>
                        <a:t>بسمه تعالی</a:t>
                      </a:r>
                      <a:endParaRPr lang="en-US" sz="600" dirty="0">
                        <a:effectLst/>
                      </a:endParaRPr>
                    </a:p>
                    <a:p>
                      <a:pPr algn="ctr" rtl="1">
                        <a:lnSpc>
                          <a:spcPts val="2100"/>
                        </a:lnSpc>
                        <a:spcAft>
                          <a:spcPts val="0"/>
                        </a:spcAft>
                      </a:pPr>
                      <a:r>
                        <a:rPr lang="fa-IR" sz="800" dirty="0">
                          <a:effectLst/>
                        </a:rPr>
                        <a:t>دبیرخانه سیاست گذاری سلامت استان ایلام</a:t>
                      </a:r>
                      <a:endParaRPr lang="en-US" sz="600" dirty="0">
                        <a:effectLst/>
                      </a:endParaRPr>
                    </a:p>
                    <a:p>
                      <a:pPr algn="ctr" rtl="1">
                        <a:lnSpc>
                          <a:spcPts val="2100"/>
                        </a:lnSpc>
                        <a:spcAft>
                          <a:spcPts val="0"/>
                        </a:spcAft>
                      </a:pPr>
                      <a:r>
                        <a:rPr lang="fa-IR" sz="800" dirty="0">
                          <a:effectLst/>
                        </a:rPr>
                        <a:t>صورتجلسه شورای پیام گزاران سلامت استان</a:t>
                      </a:r>
                      <a:endParaRPr lang="en-US" sz="600" dirty="0">
                        <a:effectLst/>
                        <a:latin typeface="Calibri"/>
                        <a:cs typeface="Arial"/>
                      </a:endParaRPr>
                    </a:p>
                  </a:txBody>
                  <a:tcPr marL="39778" marR="39778" marT="0" marB="0"/>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1903759">
                <a:tc gridSpan="2">
                  <a:txBody>
                    <a:bodyPr/>
                    <a:lstStyle/>
                    <a:p>
                      <a:pPr algn="ctr" rtl="1">
                        <a:lnSpc>
                          <a:spcPts val="1900"/>
                        </a:lnSpc>
                        <a:spcAft>
                          <a:spcPts val="0"/>
                        </a:spcAft>
                      </a:pPr>
                      <a:r>
                        <a:rPr lang="fa-IR" sz="1100" b="1" dirty="0">
                          <a:effectLst/>
                        </a:rPr>
                        <a:t>شماره جلسه</a:t>
                      </a:r>
                      <a:endParaRPr lang="en-US" sz="1100" b="1" dirty="0">
                        <a:effectLst/>
                        <a:latin typeface="Calibri"/>
                        <a:cs typeface="Arial"/>
                      </a:endParaRPr>
                    </a:p>
                  </a:txBody>
                  <a:tcPr marL="39778" marR="39778" marT="0" marB="0" anchor="ctr"/>
                </a:tc>
                <a:tc hMerge="1">
                  <a:txBody>
                    <a:bodyPr/>
                    <a:lstStyle/>
                    <a:p>
                      <a:pPr rtl="1"/>
                      <a:endParaRPr lang="fa-IR"/>
                    </a:p>
                  </a:txBody>
                  <a:tcPr/>
                </a:tc>
                <a:tc>
                  <a:txBody>
                    <a:bodyPr/>
                    <a:lstStyle/>
                    <a:p>
                      <a:pPr algn="ctr" rtl="1">
                        <a:lnSpc>
                          <a:spcPts val="1900"/>
                        </a:lnSpc>
                        <a:spcAft>
                          <a:spcPts val="0"/>
                        </a:spcAft>
                      </a:pPr>
                      <a:r>
                        <a:rPr lang="fa-IR" sz="1200" b="1">
                          <a:effectLst/>
                        </a:rPr>
                        <a:t>شماره دعوتنامه</a:t>
                      </a:r>
                      <a:endParaRPr lang="en-US" sz="1100" b="1">
                        <a:effectLst/>
                        <a:latin typeface="Calibri"/>
                        <a:cs typeface="Arial"/>
                      </a:endParaRPr>
                    </a:p>
                  </a:txBody>
                  <a:tcPr marL="39778" marR="39778" marT="0" marB="0" anchor="ctr"/>
                </a:tc>
                <a:tc>
                  <a:txBody>
                    <a:bodyPr/>
                    <a:lstStyle/>
                    <a:p>
                      <a:pPr algn="ctr" rtl="1">
                        <a:lnSpc>
                          <a:spcPts val="1900"/>
                        </a:lnSpc>
                        <a:spcAft>
                          <a:spcPts val="0"/>
                        </a:spcAft>
                      </a:pPr>
                      <a:r>
                        <a:rPr lang="fa-IR" sz="1200" b="1" dirty="0">
                          <a:effectLst/>
                        </a:rPr>
                        <a:t>تاریخ برگزاری</a:t>
                      </a:r>
                      <a:endParaRPr lang="en-US" sz="1100" b="1" dirty="0">
                        <a:effectLst/>
                        <a:latin typeface="Calibri"/>
                        <a:cs typeface="Arial"/>
                      </a:endParaRPr>
                    </a:p>
                  </a:txBody>
                  <a:tcPr marL="39778" marR="39778" marT="0" marB="0" anchor="ctr"/>
                </a:tc>
                <a:tc>
                  <a:txBody>
                    <a:bodyPr/>
                    <a:lstStyle/>
                    <a:p>
                      <a:pPr algn="ctr" rtl="1">
                        <a:lnSpc>
                          <a:spcPts val="1900"/>
                        </a:lnSpc>
                        <a:spcAft>
                          <a:spcPts val="0"/>
                        </a:spcAft>
                      </a:pPr>
                      <a:r>
                        <a:rPr lang="fa-IR" sz="1200" b="1" dirty="0">
                          <a:effectLst/>
                        </a:rPr>
                        <a:t>محل برگزاری</a:t>
                      </a:r>
                      <a:endParaRPr lang="en-US" sz="1100" b="1" dirty="0">
                        <a:effectLst/>
                        <a:latin typeface="Calibri"/>
                        <a:cs typeface="Arial"/>
                      </a:endParaRPr>
                    </a:p>
                  </a:txBody>
                  <a:tcPr marL="39778" marR="39778" marT="0" marB="0" anchor="ctr"/>
                </a:tc>
                <a:tc>
                  <a:txBody>
                    <a:bodyPr/>
                    <a:lstStyle/>
                    <a:p>
                      <a:pPr algn="ctr" rtl="1">
                        <a:lnSpc>
                          <a:spcPts val="1900"/>
                        </a:lnSpc>
                        <a:spcAft>
                          <a:spcPts val="0"/>
                        </a:spcAft>
                      </a:pPr>
                      <a:r>
                        <a:rPr lang="fa-IR" sz="1200" b="1">
                          <a:effectLst/>
                        </a:rPr>
                        <a:t>ساعت شروع و خاتمه</a:t>
                      </a:r>
                      <a:endParaRPr lang="en-US" sz="1100" b="1">
                        <a:effectLst/>
                        <a:latin typeface="Calibri"/>
                        <a:cs typeface="Arial"/>
                      </a:endParaRPr>
                    </a:p>
                  </a:txBody>
                  <a:tcPr marL="39778" marR="39778" marT="0" marB="0" anchor="ctr"/>
                </a:tc>
                <a:tc>
                  <a:txBody>
                    <a:bodyPr/>
                    <a:lstStyle/>
                    <a:p>
                      <a:pPr algn="r" rtl="1">
                        <a:lnSpc>
                          <a:spcPct val="115000"/>
                        </a:lnSpc>
                        <a:spcAft>
                          <a:spcPts val="1000"/>
                        </a:spcAft>
                      </a:pPr>
                      <a:r>
                        <a:rPr lang="en-US" sz="600">
                          <a:effectLst/>
                        </a:rPr>
                        <a:t> </a:t>
                      </a:r>
                      <a:endParaRPr lang="en-US" sz="600">
                        <a:effectLst/>
                        <a:latin typeface="Calibri"/>
                        <a:ea typeface="Calibri"/>
                        <a:cs typeface="Arial"/>
                      </a:endParaRPr>
                    </a:p>
                  </a:txBody>
                  <a:tcPr marL="0" marR="0" marT="0" marB="0" anchor="ctr"/>
                </a:tc>
              </a:tr>
              <a:tr h="1042221">
                <a:tc gridSpan="2">
                  <a:txBody>
                    <a:bodyPr/>
                    <a:lstStyle/>
                    <a:p>
                      <a:pPr algn="ctr" rtl="1">
                        <a:lnSpc>
                          <a:spcPts val="1900"/>
                        </a:lnSpc>
                        <a:spcAft>
                          <a:spcPts val="0"/>
                        </a:spcAft>
                      </a:pPr>
                      <a:r>
                        <a:rPr lang="fa-IR" sz="1200" b="1" dirty="0">
                          <a:effectLst/>
                        </a:rPr>
                        <a:t> </a:t>
                      </a:r>
                      <a:endParaRPr lang="en-US" sz="1100" b="1" dirty="0">
                        <a:effectLst/>
                      </a:endParaRPr>
                    </a:p>
                    <a:p>
                      <a:pPr algn="ctr" rtl="1">
                        <a:lnSpc>
                          <a:spcPts val="1900"/>
                        </a:lnSpc>
                        <a:spcAft>
                          <a:spcPts val="0"/>
                        </a:spcAft>
                      </a:pPr>
                      <a:r>
                        <a:rPr lang="fa-IR" sz="1200" b="1" dirty="0">
                          <a:effectLst/>
                        </a:rPr>
                        <a:t>1</a:t>
                      </a:r>
                      <a:endParaRPr lang="en-US" sz="1100" b="1" dirty="0">
                        <a:effectLst/>
                        <a:latin typeface="Calibri"/>
                        <a:cs typeface="Arial"/>
                      </a:endParaRPr>
                    </a:p>
                  </a:txBody>
                  <a:tcPr marL="39778" marR="39778" marT="0" marB="0"/>
                </a:tc>
                <a:tc hMerge="1">
                  <a:txBody>
                    <a:bodyPr/>
                    <a:lstStyle/>
                    <a:p>
                      <a:pPr rtl="1"/>
                      <a:endParaRPr lang="fa-IR"/>
                    </a:p>
                  </a:txBody>
                  <a:tcPr/>
                </a:tc>
                <a:tc>
                  <a:txBody>
                    <a:bodyPr/>
                    <a:lstStyle/>
                    <a:p>
                      <a:pPr algn="ctr" rtl="1">
                        <a:lnSpc>
                          <a:spcPts val="1900"/>
                        </a:lnSpc>
                        <a:spcAft>
                          <a:spcPts val="0"/>
                        </a:spcAft>
                      </a:pPr>
                      <a:r>
                        <a:rPr lang="fa-IR" sz="1200" b="1" dirty="0">
                          <a:effectLst/>
                        </a:rPr>
                        <a:t>24716/22</a:t>
                      </a:r>
                      <a:endParaRPr lang="en-US" sz="1100" b="1" dirty="0">
                        <a:effectLst/>
                      </a:endParaRPr>
                    </a:p>
                    <a:p>
                      <a:pPr algn="ctr" rtl="1">
                        <a:lnSpc>
                          <a:spcPts val="1900"/>
                        </a:lnSpc>
                        <a:spcAft>
                          <a:spcPts val="0"/>
                        </a:spcAft>
                      </a:pPr>
                      <a:r>
                        <a:rPr lang="fa-IR" sz="1200" b="1" dirty="0">
                          <a:effectLst/>
                        </a:rPr>
                        <a:t>تاریخ 4/6/97</a:t>
                      </a:r>
                      <a:endParaRPr lang="en-US" sz="1100" b="1" dirty="0">
                        <a:effectLst/>
                        <a:latin typeface="Calibri"/>
                        <a:cs typeface="Arial"/>
                      </a:endParaRPr>
                    </a:p>
                  </a:txBody>
                  <a:tcPr marL="39778" marR="39778" marT="0" marB="0" anchor="ctr"/>
                </a:tc>
                <a:tc>
                  <a:txBody>
                    <a:bodyPr/>
                    <a:lstStyle/>
                    <a:p>
                      <a:pPr algn="ctr" rtl="1">
                        <a:lnSpc>
                          <a:spcPts val="1900"/>
                        </a:lnSpc>
                        <a:spcAft>
                          <a:spcPts val="0"/>
                        </a:spcAft>
                      </a:pPr>
                      <a:r>
                        <a:rPr lang="fa-IR" sz="1200" b="1" dirty="0">
                          <a:effectLst/>
                        </a:rPr>
                        <a:t>6/6/97</a:t>
                      </a:r>
                      <a:endParaRPr lang="en-US" sz="1100" b="1" dirty="0">
                        <a:effectLst/>
                        <a:latin typeface="Calibri"/>
                        <a:cs typeface="Arial"/>
                      </a:endParaRPr>
                    </a:p>
                  </a:txBody>
                  <a:tcPr marL="39778" marR="39778" marT="0" marB="0" anchor="ctr"/>
                </a:tc>
                <a:tc>
                  <a:txBody>
                    <a:bodyPr/>
                    <a:lstStyle/>
                    <a:p>
                      <a:pPr algn="ctr" rtl="1">
                        <a:lnSpc>
                          <a:spcPts val="1900"/>
                        </a:lnSpc>
                        <a:spcAft>
                          <a:spcPts val="0"/>
                        </a:spcAft>
                      </a:pPr>
                      <a:r>
                        <a:rPr lang="fa-IR" sz="1200" b="1" dirty="0">
                          <a:effectLst/>
                        </a:rPr>
                        <a:t>سالن کنفرانس مرکز فوریت پزشکی استان </a:t>
                      </a:r>
                      <a:endParaRPr lang="en-US" sz="1100" b="1" dirty="0">
                        <a:effectLst/>
                        <a:latin typeface="Calibri"/>
                        <a:cs typeface="Arial"/>
                      </a:endParaRPr>
                    </a:p>
                  </a:txBody>
                  <a:tcPr marL="39778" marR="39778" marT="0" marB="0" anchor="ctr"/>
                </a:tc>
                <a:tc>
                  <a:txBody>
                    <a:bodyPr/>
                    <a:lstStyle/>
                    <a:p>
                      <a:pPr algn="ctr" rtl="1">
                        <a:lnSpc>
                          <a:spcPts val="1900"/>
                        </a:lnSpc>
                        <a:spcAft>
                          <a:spcPts val="0"/>
                        </a:spcAft>
                      </a:pPr>
                      <a:r>
                        <a:rPr lang="fa-IR" sz="1200" b="1" dirty="0">
                          <a:effectLst/>
                        </a:rPr>
                        <a:t>9 تا 13</a:t>
                      </a:r>
                      <a:endParaRPr lang="en-US" sz="1100" b="1" dirty="0">
                        <a:effectLst/>
                        <a:latin typeface="Calibri"/>
                        <a:cs typeface="Arial"/>
                      </a:endParaRPr>
                    </a:p>
                  </a:txBody>
                  <a:tcPr marL="39778" marR="39778" marT="0" marB="0" anchor="ctr"/>
                </a:tc>
                <a:tc>
                  <a:txBody>
                    <a:bodyPr/>
                    <a:lstStyle/>
                    <a:p>
                      <a:pPr algn="r" rtl="1">
                        <a:lnSpc>
                          <a:spcPct val="115000"/>
                        </a:lnSpc>
                        <a:spcAft>
                          <a:spcPts val="1000"/>
                        </a:spcAft>
                      </a:pPr>
                      <a:r>
                        <a:rPr lang="en-US" sz="600" dirty="0">
                          <a:effectLst/>
                        </a:rPr>
                        <a:t> </a:t>
                      </a:r>
                      <a:endParaRPr lang="en-US" sz="600" dirty="0">
                        <a:effectLst/>
                        <a:latin typeface="Calibri"/>
                        <a:ea typeface="Calibri"/>
                        <a:cs typeface="Arial"/>
                      </a:endParaRPr>
                    </a:p>
                  </a:txBody>
                  <a:tcPr marL="0" marR="0" marT="0" marB="0" anchor="ctr"/>
                </a:tc>
              </a:tr>
            </a:tbl>
          </a:graphicData>
        </a:graphic>
      </p:graphicFrame>
      <p:graphicFrame>
        <p:nvGraphicFramePr>
          <p:cNvPr id="10" name="Content Placeholder 9"/>
          <p:cNvGraphicFramePr>
            <a:graphicFrameLocks noGrp="1"/>
          </p:cNvGraphicFramePr>
          <p:nvPr>
            <p:ph sz="half" idx="1"/>
            <p:extLst>
              <p:ext uri="{D42A27DB-BD31-4B8C-83A1-F6EECF244321}">
                <p14:modId xmlns:p14="http://schemas.microsoft.com/office/powerpoint/2010/main" val="3256652285"/>
              </p:ext>
            </p:extLst>
          </p:nvPr>
        </p:nvGraphicFramePr>
        <p:xfrm>
          <a:off x="304800" y="1752600"/>
          <a:ext cx="4191000" cy="4800599"/>
        </p:xfrm>
        <a:graphic>
          <a:graphicData uri="http://schemas.openxmlformats.org/drawingml/2006/table">
            <a:tbl>
              <a:tblPr rtl="1" firstRow="1" firstCol="1" bandRow="1">
                <a:tableStyleId>{5C22544A-7EE6-4342-B048-85BDC9FD1C3A}</a:tableStyleId>
              </a:tblPr>
              <a:tblGrid>
                <a:gridCol w="309821"/>
                <a:gridCol w="2197435"/>
                <a:gridCol w="922961"/>
                <a:gridCol w="760783"/>
              </a:tblGrid>
              <a:tr h="654995">
                <a:tc>
                  <a:txBody>
                    <a:bodyPr/>
                    <a:lstStyle/>
                    <a:p>
                      <a:pPr algn="ctr" rtl="1">
                        <a:lnSpc>
                          <a:spcPts val="1900"/>
                        </a:lnSpc>
                        <a:spcAft>
                          <a:spcPts val="0"/>
                        </a:spcAft>
                      </a:pPr>
                      <a:r>
                        <a:rPr lang="fa-IR" sz="700">
                          <a:effectLst/>
                        </a:rPr>
                        <a:t>کد مصوبه</a:t>
                      </a:r>
                      <a:endParaRPr lang="en-US" sz="600">
                        <a:effectLst/>
                        <a:latin typeface="Calibri"/>
                        <a:cs typeface="Arial"/>
                      </a:endParaRPr>
                    </a:p>
                  </a:txBody>
                  <a:tcPr marL="39778" marR="39778" marT="0" marB="0" anchor="ctr"/>
                </a:tc>
                <a:tc>
                  <a:txBody>
                    <a:bodyPr/>
                    <a:lstStyle/>
                    <a:p>
                      <a:pPr algn="ctr" rtl="1">
                        <a:lnSpc>
                          <a:spcPts val="1900"/>
                        </a:lnSpc>
                        <a:spcAft>
                          <a:spcPts val="0"/>
                        </a:spcAft>
                      </a:pPr>
                      <a:r>
                        <a:rPr lang="fa-IR" sz="700">
                          <a:effectLst/>
                        </a:rPr>
                        <a:t>متن مصوبات</a:t>
                      </a:r>
                      <a:endParaRPr lang="en-US" sz="600">
                        <a:effectLst/>
                        <a:latin typeface="Calibri"/>
                        <a:cs typeface="Arial"/>
                      </a:endParaRPr>
                    </a:p>
                  </a:txBody>
                  <a:tcPr marL="39778" marR="39778" marT="0" marB="0" anchor="ctr"/>
                </a:tc>
                <a:tc>
                  <a:txBody>
                    <a:bodyPr/>
                    <a:lstStyle/>
                    <a:p>
                      <a:pPr algn="ctr" rtl="1">
                        <a:lnSpc>
                          <a:spcPts val="1900"/>
                        </a:lnSpc>
                      </a:pPr>
                      <a:r>
                        <a:rPr lang="fa-IR" sz="700">
                          <a:effectLst/>
                        </a:rPr>
                        <a:t>مسئولین اجرا</a:t>
                      </a:r>
                      <a:endParaRPr lang="en-US" sz="600">
                        <a:effectLst/>
                        <a:latin typeface="Calibri"/>
                        <a:cs typeface="Arial"/>
                      </a:endParaRPr>
                    </a:p>
                  </a:txBody>
                  <a:tcPr marL="39778" marR="39778" marT="0" marB="0" anchor="ctr"/>
                </a:tc>
                <a:tc>
                  <a:txBody>
                    <a:bodyPr/>
                    <a:lstStyle/>
                    <a:p>
                      <a:pPr algn="ctr" rtl="1">
                        <a:lnSpc>
                          <a:spcPts val="1900"/>
                        </a:lnSpc>
                      </a:pPr>
                      <a:r>
                        <a:rPr lang="fa-IR" sz="700">
                          <a:effectLst/>
                        </a:rPr>
                        <a:t>مهلت اجرا</a:t>
                      </a:r>
                      <a:endParaRPr lang="en-US" sz="600">
                        <a:effectLst/>
                        <a:latin typeface="Calibri"/>
                        <a:cs typeface="Arial"/>
                      </a:endParaRPr>
                    </a:p>
                  </a:txBody>
                  <a:tcPr marL="39778" marR="39778" marT="0" marB="0" anchor="ctr"/>
                </a:tc>
              </a:tr>
              <a:tr h="1760745">
                <a:tc>
                  <a:txBody>
                    <a:bodyPr/>
                    <a:lstStyle/>
                    <a:p>
                      <a:pPr algn="ctr" rtl="1">
                        <a:lnSpc>
                          <a:spcPts val="1900"/>
                        </a:lnSpc>
                        <a:spcAft>
                          <a:spcPts val="0"/>
                        </a:spcAft>
                      </a:pPr>
                      <a:r>
                        <a:rPr lang="fa-IR" sz="700">
                          <a:effectLst/>
                        </a:rPr>
                        <a:t>1</a:t>
                      </a:r>
                      <a:endParaRPr lang="en-US" sz="600">
                        <a:effectLst/>
                        <a:latin typeface="Calibri"/>
                        <a:cs typeface="Arial"/>
                      </a:endParaRPr>
                    </a:p>
                  </a:txBody>
                  <a:tcPr marL="39778" marR="39778" marT="0" marB="0" anchor="ctr"/>
                </a:tc>
                <a:tc>
                  <a:txBody>
                    <a:bodyPr/>
                    <a:lstStyle/>
                    <a:p>
                      <a:pPr algn="just" rtl="1">
                        <a:lnSpc>
                          <a:spcPts val="1900"/>
                        </a:lnSpc>
                        <a:spcAft>
                          <a:spcPts val="0"/>
                        </a:spcAft>
                      </a:pPr>
                      <a:r>
                        <a:rPr lang="fa-IR" sz="1000" b="1" dirty="0">
                          <a:effectLst/>
                        </a:rPr>
                        <a:t>مقررگردید جهت مشارکت فعال در تدوین برنامه جامع سلامت استان، کلیه پیام گزاران سلامت موضوعات اصلی مرتبط با سلامت در دستگاه خود را به همراه اهداف هر برنامه و لیست ذینفعان (افراد درگیر موضوع ) تهیه و به دبیرخانه کارگروه سلامت و امنیت غذایی استان ارسال نمایند. </a:t>
                      </a:r>
                      <a:endParaRPr lang="en-US" sz="800" b="1" dirty="0">
                        <a:effectLst/>
                        <a:latin typeface="Calibri"/>
                        <a:cs typeface="Arial"/>
                      </a:endParaRPr>
                    </a:p>
                  </a:txBody>
                  <a:tcPr marL="39778" marR="39778" marT="0" marB="0"/>
                </a:tc>
                <a:tc>
                  <a:txBody>
                    <a:bodyPr/>
                    <a:lstStyle/>
                    <a:p>
                      <a:pPr algn="ctr" rtl="1">
                        <a:lnSpc>
                          <a:spcPts val="1900"/>
                        </a:lnSpc>
                      </a:pPr>
                      <a:r>
                        <a:rPr lang="fa-IR" sz="1000" b="1">
                          <a:effectLst/>
                        </a:rPr>
                        <a:t>کلیه پیام گزاران سلامت </a:t>
                      </a:r>
                      <a:endParaRPr lang="en-US" sz="800" b="1">
                        <a:effectLst/>
                        <a:latin typeface="Calibri"/>
                        <a:cs typeface="Arial"/>
                      </a:endParaRPr>
                    </a:p>
                  </a:txBody>
                  <a:tcPr marL="39778" marR="39778" marT="0" marB="0"/>
                </a:tc>
                <a:tc>
                  <a:txBody>
                    <a:bodyPr/>
                    <a:lstStyle/>
                    <a:p>
                      <a:pPr algn="ctr" rtl="1">
                        <a:lnSpc>
                          <a:spcPts val="1900"/>
                        </a:lnSpc>
                      </a:pPr>
                      <a:r>
                        <a:rPr lang="fa-IR" sz="1000" b="1">
                          <a:effectLst/>
                        </a:rPr>
                        <a:t>حداکثر 20/6/1397</a:t>
                      </a:r>
                      <a:endParaRPr lang="en-US" sz="800" b="1">
                        <a:effectLst/>
                        <a:latin typeface="Calibri"/>
                        <a:cs typeface="Arial"/>
                      </a:endParaRPr>
                    </a:p>
                  </a:txBody>
                  <a:tcPr marL="39778" marR="39778" marT="0" marB="0"/>
                </a:tc>
              </a:tr>
              <a:tr h="1014873">
                <a:tc>
                  <a:txBody>
                    <a:bodyPr/>
                    <a:lstStyle/>
                    <a:p>
                      <a:pPr algn="ctr" rtl="1">
                        <a:lnSpc>
                          <a:spcPts val="1900"/>
                        </a:lnSpc>
                        <a:spcAft>
                          <a:spcPts val="0"/>
                        </a:spcAft>
                      </a:pPr>
                      <a:r>
                        <a:rPr lang="fa-IR" sz="700">
                          <a:effectLst/>
                        </a:rPr>
                        <a:t>2</a:t>
                      </a:r>
                      <a:endParaRPr lang="en-US" sz="600">
                        <a:effectLst/>
                        <a:latin typeface="Calibri"/>
                        <a:cs typeface="Arial"/>
                      </a:endParaRPr>
                    </a:p>
                  </a:txBody>
                  <a:tcPr marL="39778" marR="39778" marT="0" marB="0" anchor="ctr"/>
                </a:tc>
                <a:tc>
                  <a:txBody>
                    <a:bodyPr/>
                    <a:lstStyle/>
                    <a:p>
                      <a:pPr algn="just" rtl="1">
                        <a:lnSpc>
                          <a:spcPts val="1900"/>
                        </a:lnSpc>
                        <a:spcAft>
                          <a:spcPts val="0"/>
                        </a:spcAft>
                      </a:pPr>
                      <a:r>
                        <a:rPr lang="fa-IR" sz="1000" b="1" dirty="0">
                          <a:effectLst/>
                        </a:rPr>
                        <a:t>مقرر گردید کلیه پیام گزاران سلامت موضوع اجرای بسته خدمات پایه سلامت کارکنان دولت را در سازمان ذیربط پیگیری نمایند</a:t>
                      </a:r>
                      <a:endParaRPr lang="en-US" sz="800" b="1" dirty="0">
                        <a:effectLst/>
                        <a:latin typeface="Calibri"/>
                        <a:cs typeface="Arial"/>
                      </a:endParaRPr>
                    </a:p>
                  </a:txBody>
                  <a:tcPr marL="39778" marR="39778" marT="0" marB="0"/>
                </a:tc>
                <a:tc>
                  <a:txBody>
                    <a:bodyPr/>
                    <a:lstStyle/>
                    <a:p>
                      <a:pPr algn="ctr" rtl="1">
                        <a:lnSpc>
                          <a:spcPts val="1900"/>
                        </a:lnSpc>
                      </a:pPr>
                      <a:r>
                        <a:rPr lang="fa-IR" sz="1000" b="1">
                          <a:effectLst/>
                        </a:rPr>
                        <a:t>کلیه پیام گزاران سلامت </a:t>
                      </a:r>
                      <a:endParaRPr lang="en-US" sz="800" b="1">
                        <a:effectLst/>
                        <a:latin typeface="Calibri"/>
                        <a:cs typeface="Arial"/>
                      </a:endParaRPr>
                    </a:p>
                  </a:txBody>
                  <a:tcPr marL="39778" marR="39778" marT="0" marB="0"/>
                </a:tc>
                <a:tc>
                  <a:txBody>
                    <a:bodyPr/>
                    <a:lstStyle/>
                    <a:p>
                      <a:pPr algn="ctr" rtl="1">
                        <a:lnSpc>
                          <a:spcPts val="1900"/>
                        </a:lnSpc>
                      </a:pPr>
                      <a:r>
                        <a:rPr lang="fa-IR" sz="1000" b="1">
                          <a:effectLst/>
                        </a:rPr>
                        <a:t>حداکثر 20/6/97</a:t>
                      </a:r>
                      <a:endParaRPr lang="en-US" sz="800" b="1">
                        <a:effectLst/>
                        <a:latin typeface="Calibri"/>
                        <a:cs typeface="Arial"/>
                      </a:endParaRPr>
                    </a:p>
                  </a:txBody>
                  <a:tcPr marL="39778" marR="39778" marT="0" marB="0"/>
                </a:tc>
              </a:tr>
              <a:tr h="1369986">
                <a:tc>
                  <a:txBody>
                    <a:bodyPr/>
                    <a:lstStyle/>
                    <a:p>
                      <a:pPr algn="ctr" rtl="1">
                        <a:lnSpc>
                          <a:spcPts val="1900"/>
                        </a:lnSpc>
                        <a:spcAft>
                          <a:spcPts val="0"/>
                        </a:spcAft>
                      </a:pPr>
                      <a:r>
                        <a:rPr lang="fa-IR" sz="700">
                          <a:effectLst/>
                        </a:rPr>
                        <a:t>3</a:t>
                      </a:r>
                      <a:endParaRPr lang="en-US" sz="600">
                        <a:effectLst/>
                        <a:latin typeface="Calibri"/>
                        <a:cs typeface="Arial"/>
                      </a:endParaRPr>
                    </a:p>
                  </a:txBody>
                  <a:tcPr marL="39778" marR="39778" marT="0" marB="0" anchor="ctr"/>
                </a:tc>
                <a:tc>
                  <a:txBody>
                    <a:bodyPr/>
                    <a:lstStyle/>
                    <a:p>
                      <a:pPr algn="just" rtl="1">
                        <a:lnSpc>
                          <a:spcPts val="1900"/>
                        </a:lnSpc>
                        <a:spcAft>
                          <a:spcPts val="0"/>
                        </a:spcAft>
                      </a:pPr>
                      <a:r>
                        <a:rPr lang="fa-IR" sz="1000" b="1" dirty="0">
                          <a:effectLst/>
                        </a:rPr>
                        <a:t>با توجه به مرتبط بودن موضوعات طرح شده در شورای پیام گزاران سلامت و ضرورت پیگیری موضوعات، مقرر گردید پیام گزاران سلامت حتی المقدور بصورت منظم در جلسات حضور یابند.</a:t>
                      </a:r>
                      <a:endParaRPr lang="en-US" sz="800" b="1" dirty="0">
                        <a:effectLst/>
                        <a:latin typeface="Calibri"/>
                        <a:cs typeface="Arial"/>
                      </a:endParaRPr>
                    </a:p>
                  </a:txBody>
                  <a:tcPr marL="39778" marR="39778" marT="0" marB="0"/>
                </a:tc>
                <a:tc>
                  <a:txBody>
                    <a:bodyPr/>
                    <a:lstStyle/>
                    <a:p>
                      <a:pPr algn="ctr" rtl="1">
                        <a:lnSpc>
                          <a:spcPts val="1900"/>
                        </a:lnSpc>
                      </a:pPr>
                      <a:r>
                        <a:rPr lang="fa-IR" sz="1000" b="1" dirty="0">
                          <a:effectLst/>
                        </a:rPr>
                        <a:t>کلیه پیام گزاران سلامت</a:t>
                      </a:r>
                      <a:endParaRPr lang="en-US" sz="800" b="1" dirty="0">
                        <a:effectLst/>
                        <a:latin typeface="Calibri"/>
                        <a:cs typeface="Arial"/>
                      </a:endParaRPr>
                    </a:p>
                  </a:txBody>
                  <a:tcPr marL="39778" marR="39778" marT="0" marB="0"/>
                </a:tc>
                <a:tc>
                  <a:txBody>
                    <a:bodyPr/>
                    <a:lstStyle/>
                    <a:p>
                      <a:pPr algn="ctr" rtl="1">
                        <a:lnSpc>
                          <a:spcPts val="1900"/>
                        </a:lnSpc>
                      </a:pPr>
                      <a:r>
                        <a:rPr lang="fa-IR" sz="1000" b="1" dirty="0">
                          <a:effectLst/>
                        </a:rPr>
                        <a:t>بصورت مستمر</a:t>
                      </a:r>
                      <a:endParaRPr lang="en-US" sz="800" b="1" dirty="0">
                        <a:effectLst/>
                        <a:latin typeface="Calibri"/>
                        <a:cs typeface="Arial"/>
                      </a:endParaRPr>
                    </a:p>
                  </a:txBody>
                  <a:tcPr marL="39778" marR="39778" marT="0" marB="0"/>
                </a:tc>
              </a:tr>
            </a:tbl>
          </a:graphicData>
        </a:graphic>
      </p:graphicFrame>
      <p:sp>
        <p:nvSpPr>
          <p:cNvPr id="11" name="Rectangle 1"/>
          <p:cNvSpPr>
            <a:spLocks noChangeArrowheads="1"/>
          </p:cNvSpPr>
          <p:nvPr/>
        </p:nvSpPr>
        <p:spPr bwMode="auto">
          <a:xfrm>
            <a:off x="457200" y="20526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17577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a-IR" b="1" dirty="0" smtClean="0">
                <a:cs typeface="B Nazanin" pitchFamily="2" charset="-78"/>
              </a:rPr>
              <a:t>جلسه دوم شورای پیام گزاران </a:t>
            </a:r>
            <a:endParaRPr lang="fa-IR" b="1" dirty="0">
              <a:cs typeface="B Nazanin" pitchFamily="2" charset="-78"/>
            </a:endParaRPr>
          </a:p>
        </p:txBody>
      </p:sp>
      <p:sp>
        <p:nvSpPr>
          <p:cNvPr id="3" name="Content Placeholder 2"/>
          <p:cNvSpPr>
            <a:spLocks noGrp="1"/>
          </p:cNvSpPr>
          <p:nvPr>
            <p:ph sz="half" idx="1"/>
          </p:nvPr>
        </p:nvSpPr>
        <p:spPr>
          <a:xfrm>
            <a:off x="533400" y="1676400"/>
            <a:ext cx="4038600" cy="4525963"/>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just"/>
            <a:r>
              <a:rPr lang="fa-IR" dirty="0" smtClean="0"/>
              <a:t>مصوبات :  ادارات و سازمان ها، کارکنان خود را به تناوب تا پایان سال جهت تشکیل پرونده الکترونیک به مراکز جامع سلامت، که به آنها معرفی می شود، ارجاع دهند، در پایان هر شش ماه ادارات و سازمان ها گزارش پیشرفت کار خود را طبق فرم های مشخص شده به مراکز بهداشت استان، ارسال نمایند، گروه های تخصصی در شبکه های تابعه در اعزام مدرس جهت آموزش، طبق برنامه نیازسنجی ادارات، با هماهنگی های قبلی همکاری لازم را بعمل آورند و موضوع اتوماسیون اداری برای پیام گزاران سلامت سازمان ها و ادارات کل، در شورای سلامت و امنیت غذائی مطرح گردد.</a:t>
            </a:r>
          </a:p>
          <a:p>
            <a:endParaRPr lang="fa-IR" dirty="0" smtClean="0"/>
          </a:p>
          <a:p>
            <a:endParaRPr lang="fa-IR"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108974952"/>
              </p:ext>
            </p:extLst>
          </p:nvPr>
        </p:nvGraphicFramePr>
        <p:xfrm>
          <a:off x="4876799" y="1676400"/>
          <a:ext cx="4038601" cy="4517697"/>
        </p:xfrm>
        <a:graphic>
          <a:graphicData uri="http://schemas.openxmlformats.org/drawingml/2006/table">
            <a:tbl>
              <a:tblPr rtl="1" firstRow="1" firstCol="1" bandRow="1">
                <a:tableStyleId>{5C22544A-7EE6-4342-B048-85BDC9FD1C3A}</a:tableStyleId>
              </a:tblPr>
              <a:tblGrid>
                <a:gridCol w="74819"/>
                <a:gridCol w="566377"/>
                <a:gridCol w="604024"/>
                <a:gridCol w="1051932"/>
                <a:gridCol w="1666630"/>
                <a:gridCol w="74819"/>
              </a:tblGrid>
              <a:tr h="1121749">
                <a:tc>
                  <a:txBody>
                    <a:bodyPr/>
                    <a:lstStyle/>
                    <a:p>
                      <a:pPr algn="r" rtl="1">
                        <a:lnSpc>
                          <a:spcPct val="115000"/>
                        </a:lnSpc>
                        <a:spcAft>
                          <a:spcPts val="1000"/>
                        </a:spcAft>
                      </a:pPr>
                      <a:r>
                        <a:rPr lang="en-US" sz="600" dirty="0">
                          <a:effectLst/>
                        </a:rPr>
                        <a:t> </a:t>
                      </a:r>
                      <a:endParaRPr lang="en-US" sz="600" dirty="0">
                        <a:effectLst/>
                        <a:latin typeface="Calibri"/>
                        <a:ea typeface="Calibri"/>
                        <a:cs typeface="Arial"/>
                      </a:endParaRPr>
                    </a:p>
                  </a:txBody>
                  <a:tcPr marL="0" marR="0" marT="0" marB="0" anchor="ctr"/>
                </a:tc>
                <a:tc gridSpan="5">
                  <a:txBody>
                    <a:bodyPr/>
                    <a:lstStyle/>
                    <a:p>
                      <a:pPr algn="ctr" rtl="1">
                        <a:lnSpc>
                          <a:spcPts val="2100"/>
                        </a:lnSpc>
                        <a:spcAft>
                          <a:spcPts val="0"/>
                        </a:spcAft>
                      </a:pPr>
                      <a:r>
                        <a:rPr lang="fa-IR" sz="1200" b="1" dirty="0">
                          <a:effectLst/>
                        </a:rPr>
                        <a:t>بسمه تعالی</a:t>
                      </a:r>
                      <a:endParaRPr lang="en-US" sz="1050" b="1" dirty="0">
                        <a:effectLst/>
                      </a:endParaRPr>
                    </a:p>
                    <a:p>
                      <a:pPr algn="ctr" rtl="1">
                        <a:lnSpc>
                          <a:spcPts val="2100"/>
                        </a:lnSpc>
                        <a:spcAft>
                          <a:spcPts val="0"/>
                        </a:spcAft>
                      </a:pPr>
                      <a:r>
                        <a:rPr lang="fa-IR" sz="1200" b="1" dirty="0">
                          <a:effectLst/>
                        </a:rPr>
                        <a:t>دبیرخانه سیاست گذاری سلامت استان ایلام</a:t>
                      </a:r>
                      <a:endParaRPr lang="en-US" sz="1050" b="1" dirty="0">
                        <a:effectLst/>
                      </a:endParaRPr>
                    </a:p>
                    <a:p>
                      <a:pPr algn="ctr" rtl="1">
                        <a:lnSpc>
                          <a:spcPts val="2100"/>
                        </a:lnSpc>
                        <a:spcAft>
                          <a:spcPts val="0"/>
                        </a:spcAft>
                      </a:pPr>
                      <a:r>
                        <a:rPr lang="fa-IR" sz="1200" b="1" dirty="0">
                          <a:effectLst/>
                        </a:rPr>
                        <a:t>صورتجلسه شورای پیام گزاران سلامت استان</a:t>
                      </a:r>
                      <a:endParaRPr lang="en-US" sz="1050" b="1" dirty="0">
                        <a:effectLst/>
                        <a:latin typeface="Calibri"/>
                        <a:cs typeface="Arial"/>
                      </a:endParaRPr>
                    </a:p>
                  </a:txBody>
                  <a:tcPr marL="39778" marR="39778" marT="0" marB="0"/>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1354821">
                <a:tc gridSpan="2">
                  <a:txBody>
                    <a:bodyPr/>
                    <a:lstStyle/>
                    <a:p>
                      <a:pPr algn="ctr" rtl="1">
                        <a:lnSpc>
                          <a:spcPts val="1900"/>
                        </a:lnSpc>
                        <a:spcAft>
                          <a:spcPts val="0"/>
                        </a:spcAft>
                      </a:pPr>
                      <a:r>
                        <a:rPr lang="fa-IR" sz="700">
                          <a:effectLst/>
                        </a:rPr>
                        <a:t>شماره دعوتنامه</a:t>
                      </a:r>
                      <a:endParaRPr lang="en-US" sz="600">
                        <a:effectLst/>
                        <a:latin typeface="Calibri"/>
                        <a:cs typeface="Arial"/>
                      </a:endParaRPr>
                    </a:p>
                  </a:txBody>
                  <a:tcPr marL="39778" marR="39778" marT="0" marB="0" anchor="ctr"/>
                </a:tc>
                <a:tc hMerge="1">
                  <a:txBody>
                    <a:bodyPr/>
                    <a:lstStyle/>
                    <a:p>
                      <a:pPr rtl="1"/>
                      <a:endParaRPr lang="fa-IR"/>
                    </a:p>
                  </a:txBody>
                  <a:tcPr/>
                </a:tc>
                <a:tc>
                  <a:txBody>
                    <a:bodyPr/>
                    <a:lstStyle/>
                    <a:p>
                      <a:pPr algn="ctr" rtl="1">
                        <a:lnSpc>
                          <a:spcPts val="1900"/>
                        </a:lnSpc>
                        <a:spcAft>
                          <a:spcPts val="0"/>
                        </a:spcAft>
                      </a:pPr>
                      <a:r>
                        <a:rPr lang="fa-IR" sz="1100" b="1" dirty="0">
                          <a:effectLst/>
                        </a:rPr>
                        <a:t>تاریخ برگزاری</a:t>
                      </a:r>
                      <a:endParaRPr lang="en-US" sz="1050" b="1" dirty="0">
                        <a:effectLst/>
                        <a:latin typeface="Calibri"/>
                        <a:cs typeface="Arial"/>
                      </a:endParaRPr>
                    </a:p>
                  </a:txBody>
                  <a:tcPr marL="39778" marR="39778" marT="0" marB="0" anchor="ctr"/>
                </a:tc>
                <a:tc>
                  <a:txBody>
                    <a:bodyPr/>
                    <a:lstStyle/>
                    <a:p>
                      <a:pPr algn="ctr" rtl="1">
                        <a:lnSpc>
                          <a:spcPts val="1900"/>
                        </a:lnSpc>
                        <a:spcAft>
                          <a:spcPts val="0"/>
                        </a:spcAft>
                      </a:pPr>
                      <a:r>
                        <a:rPr lang="fa-IR" sz="1100" b="1" dirty="0">
                          <a:effectLst/>
                        </a:rPr>
                        <a:t>محل برگزاری</a:t>
                      </a:r>
                      <a:endParaRPr lang="en-US" sz="1050" b="1" dirty="0">
                        <a:effectLst/>
                        <a:latin typeface="Calibri"/>
                        <a:cs typeface="Arial"/>
                      </a:endParaRPr>
                    </a:p>
                  </a:txBody>
                  <a:tcPr marL="39778" marR="39778" marT="0" marB="0" anchor="ctr"/>
                </a:tc>
                <a:tc>
                  <a:txBody>
                    <a:bodyPr/>
                    <a:lstStyle/>
                    <a:p>
                      <a:pPr algn="ctr" rtl="1">
                        <a:lnSpc>
                          <a:spcPts val="1900"/>
                        </a:lnSpc>
                        <a:spcAft>
                          <a:spcPts val="0"/>
                        </a:spcAft>
                      </a:pPr>
                      <a:r>
                        <a:rPr lang="fa-IR" sz="1100" b="1" dirty="0">
                          <a:effectLst/>
                        </a:rPr>
                        <a:t>ساعت شروع و خاتمه</a:t>
                      </a:r>
                      <a:endParaRPr lang="en-US" sz="1050" b="1" dirty="0">
                        <a:effectLst/>
                        <a:latin typeface="Calibri"/>
                        <a:cs typeface="Arial"/>
                      </a:endParaRPr>
                    </a:p>
                  </a:txBody>
                  <a:tcPr marL="39778" marR="39778" marT="0" marB="0" anchor="ctr"/>
                </a:tc>
                <a:tc>
                  <a:txBody>
                    <a:bodyPr/>
                    <a:lstStyle/>
                    <a:p>
                      <a:pPr algn="r" rtl="1">
                        <a:lnSpc>
                          <a:spcPct val="115000"/>
                        </a:lnSpc>
                        <a:spcAft>
                          <a:spcPts val="1000"/>
                        </a:spcAft>
                      </a:pPr>
                      <a:r>
                        <a:rPr lang="en-US" sz="600" dirty="0">
                          <a:effectLst/>
                        </a:rPr>
                        <a:t> </a:t>
                      </a:r>
                      <a:endParaRPr lang="en-US" sz="600" dirty="0">
                        <a:effectLst/>
                        <a:latin typeface="Calibri"/>
                        <a:ea typeface="Calibri"/>
                        <a:cs typeface="Arial"/>
                      </a:endParaRPr>
                    </a:p>
                  </a:txBody>
                  <a:tcPr marL="0" marR="0" marT="0" marB="0" anchor="ctr"/>
                </a:tc>
              </a:tr>
              <a:tr h="2041127">
                <a:tc gridSpan="2">
                  <a:txBody>
                    <a:bodyPr/>
                    <a:lstStyle/>
                    <a:p>
                      <a:pPr algn="ctr" rtl="1">
                        <a:lnSpc>
                          <a:spcPts val="1900"/>
                        </a:lnSpc>
                        <a:spcAft>
                          <a:spcPts val="0"/>
                        </a:spcAft>
                      </a:pPr>
                      <a:r>
                        <a:rPr lang="fa-IR" sz="700">
                          <a:effectLst/>
                        </a:rPr>
                        <a:t>24716/22</a:t>
                      </a:r>
                      <a:endParaRPr lang="en-US" sz="600">
                        <a:effectLst/>
                      </a:endParaRPr>
                    </a:p>
                    <a:p>
                      <a:pPr algn="ctr" rtl="1">
                        <a:lnSpc>
                          <a:spcPts val="1900"/>
                        </a:lnSpc>
                        <a:spcAft>
                          <a:spcPts val="0"/>
                        </a:spcAft>
                      </a:pPr>
                      <a:r>
                        <a:rPr lang="fa-IR" sz="700">
                          <a:effectLst/>
                        </a:rPr>
                        <a:t>تاریخ 4/6/97</a:t>
                      </a:r>
                      <a:endParaRPr lang="en-US" sz="600">
                        <a:effectLst/>
                        <a:latin typeface="Calibri"/>
                        <a:cs typeface="Arial"/>
                      </a:endParaRPr>
                    </a:p>
                  </a:txBody>
                  <a:tcPr marL="39778" marR="39778" marT="0" marB="0" anchor="ctr"/>
                </a:tc>
                <a:tc hMerge="1">
                  <a:txBody>
                    <a:bodyPr/>
                    <a:lstStyle/>
                    <a:p>
                      <a:pPr rtl="1"/>
                      <a:endParaRPr lang="fa-IR"/>
                    </a:p>
                  </a:txBody>
                  <a:tcPr/>
                </a:tc>
                <a:tc>
                  <a:txBody>
                    <a:bodyPr/>
                    <a:lstStyle/>
                    <a:p>
                      <a:pPr algn="ctr" rtl="1">
                        <a:lnSpc>
                          <a:spcPts val="1900"/>
                        </a:lnSpc>
                        <a:spcAft>
                          <a:spcPts val="0"/>
                        </a:spcAft>
                      </a:pPr>
                      <a:r>
                        <a:rPr lang="fa-IR" sz="1100" b="1" dirty="0">
                          <a:effectLst/>
                        </a:rPr>
                        <a:t>7/7/97</a:t>
                      </a:r>
                      <a:endParaRPr lang="en-US" sz="1050" b="1" dirty="0">
                        <a:effectLst/>
                        <a:latin typeface="Calibri"/>
                        <a:cs typeface="Arial"/>
                      </a:endParaRPr>
                    </a:p>
                  </a:txBody>
                  <a:tcPr marL="39778" marR="39778" marT="0" marB="0" anchor="ctr"/>
                </a:tc>
                <a:tc>
                  <a:txBody>
                    <a:bodyPr/>
                    <a:lstStyle/>
                    <a:p>
                      <a:pPr algn="ctr" rtl="1">
                        <a:lnSpc>
                          <a:spcPts val="1900"/>
                        </a:lnSpc>
                        <a:spcAft>
                          <a:spcPts val="0"/>
                        </a:spcAft>
                      </a:pPr>
                      <a:r>
                        <a:rPr lang="fa-IR" sz="1100" b="1" dirty="0">
                          <a:effectLst/>
                        </a:rPr>
                        <a:t>مرکز بهداشت  استان </a:t>
                      </a:r>
                      <a:endParaRPr lang="en-US" sz="1050" b="1" dirty="0">
                        <a:effectLst/>
                        <a:latin typeface="Calibri"/>
                        <a:cs typeface="Arial"/>
                      </a:endParaRPr>
                    </a:p>
                  </a:txBody>
                  <a:tcPr marL="39778" marR="39778" marT="0" marB="0" anchor="ctr"/>
                </a:tc>
                <a:tc>
                  <a:txBody>
                    <a:bodyPr/>
                    <a:lstStyle/>
                    <a:p>
                      <a:pPr algn="ctr" rtl="1">
                        <a:lnSpc>
                          <a:spcPts val="1900"/>
                        </a:lnSpc>
                        <a:spcAft>
                          <a:spcPts val="0"/>
                        </a:spcAft>
                      </a:pPr>
                      <a:r>
                        <a:rPr lang="fa-IR" sz="1100" b="1" dirty="0">
                          <a:effectLst/>
                        </a:rPr>
                        <a:t>9 تا 13</a:t>
                      </a:r>
                      <a:endParaRPr lang="en-US" sz="1050" b="1" dirty="0">
                        <a:effectLst/>
                        <a:latin typeface="Calibri"/>
                        <a:cs typeface="Arial"/>
                      </a:endParaRPr>
                    </a:p>
                  </a:txBody>
                  <a:tcPr marL="39778" marR="39778" marT="0" marB="0" anchor="ctr"/>
                </a:tc>
                <a:tc>
                  <a:txBody>
                    <a:bodyPr/>
                    <a:lstStyle/>
                    <a:p>
                      <a:pPr algn="r" rtl="1">
                        <a:lnSpc>
                          <a:spcPct val="115000"/>
                        </a:lnSpc>
                        <a:spcAft>
                          <a:spcPts val="1000"/>
                        </a:spcAft>
                      </a:pPr>
                      <a:r>
                        <a:rPr lang="en-US" sz="600" dirty="0">
                          <a:effectLst/>
                        </a:rPr>
                        <a:t> </a:t>
                      </a:r>
                      <a:endParaRPr lang="en-US" sz="600" dirty="0">
                        <a:effectLst/>
                        <a:latin typeface="Calibri"/>
                        <a:ea typeface="Calibri"/>
                        <a:cs typeface="Arial"/>
                      </a:endParaRPr>
                    </a:p>
                  </a:txBody>
                  <a:tcPr marL="0" marR="0" marT="0" marB="0" anchor="ctr"/>
                </a:tc>
              </a:tr>
            </a:tbl>
          </a:graphicData>
        </a:graphic>
      </p:graphicFrame>
    </p:spTree>
    <p:extLst>
      <p:ext uri="{BB962C8B-B14F-4D97-AF65-F5344CB8AC3E}">
        <p14:creationId xmlns:p14="http://schemas.microsoft.com/office/powerpoint/2010/main" val="1370347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a-IR" dirty="0" smtClean="0"/>
              <a:t>جلسه سوم </a:t>
            </a:r>
            <a:r>
              <a:rPr lang="fa-IR" b="1" dirty="0" smtClean="0">
                <a:cs typeface="B Nazanin" pitchFamily="2" charset="-78"/>
              </a:rPr>
              <a:t>شورای پیام گزاران </a:t>
            </a:r>
            <a:endParaRPr lang="fa-IR" dirty="0"/>
          </a:p>
        </p:txBody>
      </p:sp>
      <p:sp>
        <p:nvSpPr>
          <p:cNvPr id="3" name="Content Placeholder 2"/>
          <p:cNvSpPr>
            <a:spLocks noGrp="1"/>
          </p:cNvSpPr>
          <p:nvPr>
            <p:ph sz="half" idx="1"/>
          </p:nvPr>
        </p:nvSpPr>
        <p:spPr/>
        <p:style>
          <a:lnRef idx="1">
            <a:schemeClr val="accent1"/>
          </a:lnRef>
          <a:fillRef idx="2">
            <a:schemeClr val="accent1"/>
          </a:fillRef>
          <a:effectRef idx="1">
            <a:schemeClr val="accent1"/>
          </a:effectRef>
          <a:fontRef idx="minor">
            <a:schemeClr val="dk1"/>
          </a:fontRef>
        </p:style>
        <p:txBody>
          <a:bodyPr/>
          <a:lstStyle/>
          <a:p>
            <a:r>
              <a:rPr lang="fa-IR" dirty="0" smtClean="0"/>
              <a:t>دستور کارجلسه :</a:t>
            </a:r>
          </a:p>
          <a:p>
            <a:r>
              <a:rPr lang="fa-IR" sz="2000" b="1" dirty="0" smtClean="0"/>
              <a:t>گزارش عملکرد شورای پیام گزاران</a:t>
            </a:r>
          </a:p>
          <a:p>
            <a:pPr marL="0" indent="0">
              <a:buNone/>
            </a:pPr>
            <a:endParaRPr lang="fa-IR" sz="2000" b="1" dirty="0" smtClean="0"/>
          </a:p>
          <a:p>
            <a:pPr algn="just"/>
            <a:r>
              <a:rPr lang="fa-IR" sz="2000" b="1" dirty="0" smtClean="0"/>
              <a:t>ارائه برنامه خود مراقبتی سازمانی توسط مهندس عباسی مدیر گروه آموزش وارتقاءسلامت </a:t>
            </a:r>
          </a:p>
          <a:p>
            <a:r>
              <a:rPr lang="fa-IR" dirty="0" smtClean="0"/>
              <a:t>تقدیر از فعالین در عرصه پیام گزار ان سلامت ادارات </a:t>
            </a:r>
          </a:p>
          <a:p>
            <a:endParaRPr lang="fa-IR"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2927175547"/>
              </p:ext>
            </p:extLst>
          </p:nvPr>
        </p:nvGraphicFramePr>
        <p:xfrm>
          <a:off x="4634317" y="1600200"/>
          <a:ext cx="4281082" cy="4495800"/>
        </p:xfrm>
        <a:graphic>
          <a:graphicData uri="http://schemas.openxmlformats.org/drawingml/2006/table">
            <a:tbl>
              <a:tblPr rtl="1" firstRow="1" firstCol="1" bandRow="1">
                <a:tableStyleId>{5C22544A-7EE6-4342-B048-85BDC9FD1C3A}</a:tableStyleId>
              </a:tblPr>
              <a:tblGrid>
                <a:gridCol w="68620"/>
                <a:gridCol w="726707"/>
                <a:gridCol w="520516"/>
                <a:gridCol w="799170"/>
                <a:gridCol w="1063544"/>
                <a:gridCol w="1033905"/>
                <a:gridCol w="68620"/>
              </a:tblGrid>
              <a:tr h="1271796">
                <a:tc>
                  <a:txBody>
                    <a:bodyPr/>
                    <a:lstStyle/>
                    <a:p>
                      <a:pPr algn="r" rtl="1">
                        <a:lnSpc>
                          <a:spcPct val="115000"/>
                        </a:lnSpc>
                        <a:spcAft>
                          <a:spcPts val="1000"/>
                        </a:spcAft>
                      </a:pPr>
                      <a:r>
                        <a:rPr lang="en-US" sz="600">
                          <a:effectLst/>
                        </a:rPr>
                        <a:t> </a:t>
                      </a:r>
                      <a:endParaRPr lang="en-US" sz="600">
                        <a:effectLst/>
                        <a:latin typeface="Calibri"/>
                        <a:ea typeface="Calibri"/>
                        <a:cs typeface="Arial"/>
                      </a:endParaRPr>
                    </a:p>
                  </a:txBody>
                  <a:tcPr marL="0" marR="0" marT="0" marB="0" anchor="ctr"/>
                </a:tc>
                <a:tc gridSpan="6">
                  <a:txBody>
                    <a:bodyPr/>
                    <a:lstStyle/>
                    <a:p>
                      <a:pPr algn="ctr" rtl="1">
                        <a:lnSpc>
                          <a:spcPts val="2100"/>
                        </a:lnSpc>
                        <a:spcAft>
                          <a:spcPts val="0"/>
                        </a:spcAft>
                      </a:pPr>
                      <a:r>
                        <a:rPr lang="fa-IR" sz="1100" b="1" dirty="0">
                          <a:effectLst/>
                        </a:rPr>
                        <a:t>بسمه تعالی</a:t>
                      </a:r>
                      <a:endParaRPr lang="en-US" sz="1000" b="1" dirty="0">
                        <a:effectLst/>
                      </a:endParaRPr>
                    </a:p>
                    <a:p>
                      <a:pPr algn="ctr" rtl="1">
                        <a:lnSpc>
                          <a:spcPts val="2100"/>
                        </a:lnSpc>
                        <a:spcAft>
                          <a:spcPts val="0"/>
                        </a:spcAft>
                      </a:pPr>
                      <a:r>
                        <a:rPr lang="fa-IR" sz="1100" b="1" dirty="0">
                          <a:effectLst/>
                        </a:rPr>
                        <a:t>دبیرخانه سیاست گذاری سلامت استان ایلام</a:t>
                      </a:r>
                      <a:endParaRPr lang="en-US" sz="1000" b="1" dirty="0">
                        <a:effectLst/>
                      </a:endParaRPr>
                    </a:p>
                    <a:p>
                      <a:pPr algn="ctr" rtl="1">
                        <a:lnSpc>
                          <a:spcPts val="2100"/>
                        </a:lnSpc>
                        <a:spcAft>
                          <a:spcPts val="0"/>
                        </a:spcAft>
                      </a:pPr>
                      <a:r>
                        <a:rPr lang="fa-IR" sz="1100" b="1" dirty="0">
                          <a:effectLst/>
                        </a:rPr>
                        <a:t>صورتجلسه شورای پیام گزاران سلامت استان</a:t>
                      </a:r>
                      <a:endParaRPr lang="en-US" sz="1000" b="1" dirty="0">
                        <a:effectLst/>
                        <a:latin typeface="Calibri"/>
                        <a:cs typeface="Arial"/>
                      </a:endParaRPr>
                    </a:p>
                  </a:txBody>
                  <a:tcPr marL="39778" marR="39778" marT="0" marB="0"/>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1816852">
                <a:tc gridSpan="2">
                  <a:txBody>
                    <a:bodyPr/>
                    <a:lstStyle/>
                    <a:p>
                      <a:pPr algn="ctr" rtl="1">
                        <a:lnSpc>
                          <a:spcPts val="1900"/>
                        </a:lnSpc>
                        <a:spcAft>
                          <a:spcPts val="0"/>
                        </a:spcAft>
                      </a:pPr>
                      <a:r>
                        <a:rPr lang="fa-IR" sz="1000" b="1" dirty="0">
                          <a:effectLst/>
                        </a:rPr>
                        <a:t>شماره جلسه</a:t>
                      </a:r>
                      <a:endParaRPr lang="en-US" sz="1000" b="1" dirty="0">
                        <a:effectLst/>
                        <a:latin typeface="Calibri"/>
                        <a:cs typeface="Arial"/>
                      </a:endParaRPr>
                    </a:p>
                  </a:txBody>
                  <a:tcPr marL="39778" marR="39778" marT="0" marB="0" anchor="ctr"/>
                </a:tc>
                <a:tc hMerge="1">
                  <a:txBody>
                    <a:bodyPr/>
                    <a:lstStyle/>
                    <a:p>
                      <a:pPr rtl="1"/>
                      <a:endParaRPr lang="fa-IR"/>
                    </a:p>
                  </a:txBody>
                  <a:tcPr/>
                </a:tc>
                <a:tc>
                  <a:txBody>
                    <a:bodyPr/>
                    <a:lstStyle/>
                    <a:p>
                      <a:pPr algn="ctr" rtl="1">
                        <a:lnSpc>
                          <a:spcPts val="1900"/>
                        </a:lnSpc>
                        <a:spcAft>
                          <a:spcPts val="0"/>
                        </a:spcAft>
                      </a:pPr>
                      <a:r>
                        <a:rPr lang="fa-IR" sz="1050" b="1">
                          <a:effectLst/>
                        </a:rPr>
                        <a:t>شماره دعوتنامه</a:t>
                      </a:r>
                      <a:endParaRPr lang="en-US" sz="1000" b="1">
                        <a:effectLst/>
                        <a:latin typeface="Calibri"/>
                        <a:cs typeface="Arial"/>
                      </a:endParaRPr>
                    </a:p>
                  </a:txBody>
                  <a:tcPr marL="39778" marR="39778" marT="0" marB="0" anchor="ctr"/>
                </a:tc>
                <a:tc>
                  <a:txBody>
                    <a:bodyPr/>
                    <a:lstStyle/>
                    <a:p>
                      <a:pPr algn="ctr" rtl="1">
                        <a:lnSpc>
                          <a:spcPts val="1900"/>
                        </a:lnSpc>
                        <a:spcAft>
                          <a:spcPts val="0"/>
                        </a:spcAft>
                      </a:pPr>
                      <a:r>
                        <a:rPr lang="fa-IR" sz="1050" b="1" dirty="0">
                          <a:effectLst/>
                        </a:rPr>
                        <a:t>تاریخ برگزاری</a:t>
                      </a:r>
                      <a:endParaRPr lang="en-US" sz="1000" b="1" dirty="0">
                        <a:effectLst/>
                        <a:latin typeface="Calibri"/>
                        <a:cs typeface="Arial"/>
                      </a:endParaRPr>
                    </a:p>
                  </a:txBody>
                  <a:tcPr marL="39778" marR="39778" marT="0" marB="0" anchor="ctr"/>
                </a:tc>
                <a:tc>
                  <a:txBody>
                    <a:bodyPr/>
                    <a:lstStyle/>
                    <a:p>
                      <a:pPr algn="ctr" rtl="1">
                        <a:lnSpc>
                          <a:spcPts val="1900"/>
                        </a:lnSpc>
                        <a:spcAft>
                          <a:spcPts val="0"/>
                        </a:spcAft>
                      </a:pPr>
                      <a:r>
                        <a:rPr lang="fa-IR" sz="1050" b="1" dirty="0">
                          <a:effectLst/>
                        </a:rPr>
                        <a:t>محل برگزاری</a:t>
                      </a:r>
                      <a:endParaRPr lang="en-US" sz="1000" b="1" dirty="0">
                        <a:effectLst/>
                        <a:latin typeface="Calibri"/>
                        <a:cs typeface="Arial"/>
                      </a:endParaRPr>
                    </a:p>
                  </a:txBody>
                  <a:tcPr marL="39778" marR="39778" marT="0" marB="0" anchor="ctr"/>
                </a:tc>
                <a:tc>
                  <a:txBody>
                    <a:bodyPr/>
                    <a:lstStyle/>
                    <a:p>
                      <a:pPr algn="ctr" rtl="1">
                        <a:lnSpc>
                          <a:spcPts val="1900"/>
                        </a:lnSpc>
                        <a:spcAft>
                          <a:spcPts val="0"/>
                        </a:spcAft>
                      </a:pPr>
                      <a:r>
                        <a:rPr lang="fa-IR" sz="1050" b="1">
                          <a:effectLst/>
                        </a:rPr>
                        <a:t>ساعت شروع و خاتمه</a:t>
                      </a:r>
                      <a:endParaRPr lang="en-US" sz="1000" b="1">
                        <a:effectLst/>
                        <a:latin typeface="Calibri"/>
                        <a:cs typeface="Arial"/>
                      </a:endParaRPr>
                    </a:p>
                  </a:txBody>
                  <a:tcPr marL="39778" marR="39778" marT="0" marB="0" anchor="ctr"/>
                </a:tc>
                <a:tc>
                  <a:txBody>
                    <a:bodyPr/>
                    <a:lstStyle/>
                    <a:p>
                      <a:pPr algn="r" rtl="1">
                        <a:lnSpc>
                          <a:spcPct val="115000"/>
                        </a:lnSpc>
                        <a:spcAft>
                          <a:spcPts val="1000"/>
                        </a:spcAft>
                      </a:pPr>
                      <a:r>
                        <a:rPr lang="en-US" sz="600">
                          <a:effectLst/>
                        </a:rPr>
                        <a:t> </a:t>
                      </a:r>
                      <a:endParaRPr lang="en-US" sz="600">
                        <a:effectLst/>
                        <a:latin typeface="Calibri"/>
                        <a:ea typeface="Calibri"/>
                        <a:cs typeface="Arial"/>
                      </a:endParaRPr>
                    </a:p>
                  </a:txBody>
                  <a:tcPr marL="0" marR="0" marT="0" marB="0" anchor="ctr"/>
                </a:tc>
              </a:tr>
              <a:tr h="1407152">
                <a:tc gridSpan="2">
                  <a:txBody>
                    <a:bodyPr/>
                    <a:lstStyle/>
                    <a:p>
                      <a:pPr algn="ctr" rtl="1">
                        <a:lnSpc>
                          <a:spcPts val="1900"/>
                        </a:lnSpc>
                        <a:spcAft>
                          <a:spcPts val="0"/>
                        </a:spcAft>
                      </a:pPr>
                      <a:r>
                        <a:rPr lang="fa-IR" sz="1050" b="1" dirty="0">
                          <a:effectLst/>
                        </a:rPr>
                        <a:t> </a:t>
                      </a:r>
                      <a:endParaRPr lang="en-US" sz="1000" b="1" dirty="0">
                        <a:effectLst/>
                      </a:endParaRPr>
                    </a:p>
                    <a:p>
                      <a:pPr algn="ctr" rtl="1">
                        <a:lnSpc>
                          <a:spcPts val="1900"/>
                        </a:lnSpc>
                        <a:spcAft>
                          <a:spcPts val="0"/>
                        </a:spcAft>
                      </a:pPr>
                      <a:r>
                        <a:rPr lang="fa-IR" sz="1050" b="1" dirty="0">
                          <a:effectLst/>
                        </a:rPr>
                        <a:t>1</a:t>
                      </a:r>
                      <a:endParaRPr lang="en-US" sz="1000" b="1" dirty="0">
                        <a:effectLst/>
                        <a:latin typeface="Calibri"/>
                        <a:cs typeface="Arial"/>
                      </a:endParaRPr>
                    </a:p>
                  </a:txBody>
                  <a:tcPr marL="39778" marR="39778" marT="0" marB="0"/>
                </a:tc>
                <a:tc hMerge="1">
                  <a:txBody>
                    <a:bodyPr/>
                    <a:lstStyle/>
                    <a:p>
                      <a:pPr rtl="1"/>
                      <a:endParaRPr lang="fa-IR"/>
                    </a:p>
                  </a:txBody>
                  <a:tcPr/>
                </a:tc>
                <a:tc>
                  <a:txBody>
                    <a:bodyPr/>
                    <a:lstStyle/>
                    <a:p>
                      <a:pPr algn="ctr" rtl="1">
                        <a:lnSpc>
                          <a:spcPts val="1900"/>
                        </a:lnSpc>
                        <a:spcAft>
                          <a:spcPts val="0"/>
                        </a:spcAft>
                      </a:pPr>
                      <a:r>
                        <a:rPr lang="fa-IR" sz="1050" b="1" dirty="0">
                          <a:effectLst/>
                        </a:rPr>
                        <a:t>24716/22</a:t>
                      </a:r>
                      <a:endParaRPr lang="en-US" sz="1000" b="1" dirty="0">
                        <a:effectLst/>
                      </a:endParaRPr>
                    </a:p>
                    <a:p>
                      <a:pPr algn="ctr" rtl="1">
                        <a:lnSpc>
                          <a:spcPts val="1900"/>
                        </a:lnSpc>
                        <a:spcAft>
                          <a:spcPts val="0"/>
                        </a:spcAft>
                      </a:pPr>
                      <a:r>
                        <a:rPr lang="fa-IR" sz="1050" b="1" dirty="0">
                          <a:effectLst/>
                        </a:rPr>
                        <a:t>تاریخ 4/6/97</a:t>
                      </a:r>
                      <a:endParaRPr lang="en-US" sz="1000" b="1" dirty="0">
                        <a:effectLst/>
                        <a:latin typeface="Calibri"/>
                        <a:cs typeface="Arial"/>
                      </a:endParaRPr>
                    </a:p>
                  </a:txBody>
                  <a:tcPr marL="39778" marR="39778" marT="0" marB="0" anchor="ctr"/>
                </a:tc>
                <a:tc>
                  <a:txBody>
                    <a:bodyPr/>
                    <a:lstStyle/>
                    <a:p>
                      <a:pPr algn="ctr" rtl="1">
                        <a:lnSpc>
                          <a:spcPts val="1900"/>
                        </a:lnSpc>
                        <a:spcAft>
                          <a:spcPts val="0"/>
                        </a:spcAft>
                      </a:pPr>
                      <a:r>
                        <a:rPr lang="fa-IR" sz="1050" b="1" dirty="0">
                          <a:effectLst/>
                        </a:rPr>
                        <a:t>6/6/97</a:t>
                      </a:r>
                      <a:endParaRPr lang="en-US" sz="1000" b="1" dirty="0">
                        <a:effectLst/>
                        <a:latin typeface="Calibri"/>
                        <a:cs typeface="Arial"/>
                      </a:endParaRPr>
                    </a:p>
                  </a:txBody>
                  <a:tcPr marL="39778" marR="39778" marT="0" marB="0" anchor="ctr"/>
                </a:tc>
                <a:tc>
                  <a:txBody>
                    <a:bodyPr/>
                    <a:lstStyle/>
                    <a:p>
                      <a:pPr algn="ctr" rtl="1">
                        <a:lnSpc>
                          <a:spcPts val="1900"/>
                        </a:lnSpc>
                        <a:spcAft>
                          <a:spcPts val="0"/>
                        </a:spcAft>
                      </a:pPr>
                      <a:endParaRPr lang="en-US" sz="1000" b="1" dirty="0">
                        <a:effectLst/>
                        <a:latin typeface="Calibri"/>
                        <a:cs typeface="Arial"/>
                      </a:endParaRPr>
                    </a:p>
                  </a:txBody>
                  <a:tcPr marL="39778" marR="39778" marT="0" marB="0" anchor="ctr"/>
                </a:tc>
                <a:tc>
                  <a:txBody>
                    <a:bodyPr/>
                    <a:lstStyle/>
                    <a:p>
                      <a:pPr algn="ctr" rtl="1">
                        <a:lnSpc>
                          <a:spcPts val="1900"/>
                        </a:lnSpc>
                        <a:spcAft>
                          <a:spcPts val="0"/>
                        </a:spcAft>
                      </a:pPr>
                      <a:r>
                        <a:rPr lang="fa-IR" sz="1050" b="1" dirty="0">
                          <a:effectLst/>
                        </a:rPr>
                        <a:t>9 تا 13</a:t>
                      </a:r>
                      <a:endParaRPr lang="en-US" sz="1000" b="1" dirty="0">
                        <a:effectLst/>
                        <a:latin typeface="Calibri"/>
                        <a:cs typeface="Arial"/>
                      </a:endParaRPr>
                    </a:p>
                  </a:txBody>
                  <a:tcPr marL="39778" marR="39778" marT="0" marB="0" anchor="ctr"/>
                </a:tc>
                <a:tc>
                  <a:txBody>
                    <a:bodyPr/>
                    <a:lstStyle/>
                    <a:p>
                      <a:pPr algn="r" rtl="1">
                        <a:lnSpc>
                          <a:spcPct val="115000"/>
                        </a:lnSpc>
                        <a:spcAft>
                          <a:spcPts val="1000"/>
                        </a:spcAft>
                      </a:pPr>
                      <a:r>
                        <a:rPr lang="en-US" sz="600" dirty="0">
                          <a:effectLst/>
                        </a:rPr>
                        <a:t> </a:t>
                      </a:r>
                      <a:endParaRPr lang="en-US" sz="600" dirty="0">
                        <a:effectLst/>
                        <a:latin typeface="Calibri"/>
                        <a:ea typeface="Calibri"/>
                        <a:cs typeface="Arial"/>
                      </a:endParaRPr>
                    </a:p>
                  </a:txBody>
                  <a:tcPr marL="0" marR="0" marT="0" marB="0" anchor="ctr"/>
                </a:tc>
              </a:tr>
            </a:tbl>
          </a:graphicData>
        </a:graphic>
      </p:graphicFrame>
    </p:spTree>
    <p:extLst>
      <p:ext uri="{BB962C8B-B14F-4D97-AF65-F5344CB8AC3E}">
        <p14:creationId xmlns:p14="http://schemas.microsoft.com/office/powerpoint/2010/main" val="1957454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451</Words>
  <Application>Microsoft Office PowerPoint</Application>
  <PresentationFormat>On-screen Show (4:3)</PresentationFormat>
  <Paragraphs>82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اقدامات صورت گرفته در حوزه معاونت اجتماعی </vt:lpstr>
      <vt:lpstr>جلسه اول پیام گزاران شورای سلامت </vt:lpstr>
      <vt:lpstr>جلسه دوم شورای پیام گزاران </vt:lpstr>
      <vt:lpstr>جلسه سوم شورای پیام گزاران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taherian</dc:creator>
  <cp:lastModifiedBy>taherian</cp:lastModifiedBy>
  <cp:revision>6</cp:revision>
  <dcterms:created xsi:type="dcterms:W3CDTF">2019-02-12T04:37:45Z</dcterms:created>
  <dcterms:modified xsi:type="dcterms:W3CDTF">2019-02-12T05:33:19Z</dcterms:modified>
</cp:coreProperties>
</file>